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3e3e0818e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3e3e0818e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e3e0818e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e3e0818e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Parameters used for this: vel =10.0; dt = 1; Drot = 0.05; Dtrans = 5; nutrient_conc = 10^5,  start_conc =  10^3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3ce53da21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3ce53da21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</a:t>
            </a:r>
            <a:r>
              <a:rPr lang="en"/>
              <a:t> used for this: vel =10.0; dt = 1; Drot = 0.05; Dtrans = 5; nutrient_conc = 10^5,  start_conc =  10^3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3cbec7511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3cbec7511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3cbec7511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3cbec7511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3ce53da2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3ce53da2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3e3e0818e3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3e3e0818e3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 used for this: vel =10.0; dt = 1; Drot = 0.05; Dtrans = 5; nutrient_conc = 10^5,  start_conc =  10^3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cbec751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3cbec751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cbec7511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cbec7511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3e3e0818e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3e3e0818e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3cbec7511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3cbec7511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Parameters used for this: vel =5.0; dt = 1; Drot = 0.1; Dtrans = 0.1; nutrient_conc = 10^6,  start_conc =  10^2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3e3e0818e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3e3e0818e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Parameters used for this: vel =5.0; dt = 1; Drot = 0.1; Dtrans = 0.1; nutrient_conc = 10^6,  start_conc =  10^2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asked why we used the distance scales we used, we can say the nature paper we used as inspiration grows their slime mold ~3 cm from the nutrient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3ce53da21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3ce53da21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ce53da21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3ce53da21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Parameters used for this: vel =5.0; dt = 1; Drot = 0.1; Dtrans = 0.1; nutrient_conc = 10^6,  start_conc =  10^2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3e0818e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3e3e0818e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Parameters used for this: vel =5.0; dt = 1; Drot = 0.1; Dtrans = 0.1; nutrient_conc = 10^6,  start_conc =  10^2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Completely Random Walk image entails the random 2D ABP movement with very few walkers reaching optimal level of attraction towards the nutrient center.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Biased walk with the chemo attractant presents the linear movement from gradient x to location of the nutrient center in the y axis with progression correlating to </a:t>
            </a:r>
            <a:r>
              <a:rPr lang="en"/>
              <a:t>strength</a:t>
            </a:r>
            <a:r>
              <a:rPr lang="en"/>
              <a:t> of attractive forces of the attractant.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Biased walk with chemo attractant is “ strict “ and normalizes each point to origin/border and then overlaps but moves in a relatively linear fashion toward the nutrient center.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Simulating Slime Mold through a Random Walk with a Chemoattractant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910325"/>
            <a:ext cx="8520600" cy="14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 Couvrette, Jesse Reyes, and Ali Mohammad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2023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BioE 230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69975"/>
            <a:ext cx="8520600" cy="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Objective 2: </a:t>
            </a:r>
            <a:r>
              <a:rPr lang="en"/>
              <a:t>Use line of nutrient as chemoattractant for slime mold to generate 2D patterns for materials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b="29130" l="38964" r="39831" t="26456"/>
          <a:stretch/>
        </p:blipFill>
        <p:spPr>
          <a:xfrm>
            <a:off x="2913211" y="1170824"/>
            <a:ext cx="3317576" cy="390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>
            <a:off x="4430700" y="2381000"/>
            <a:ext cx="204900" cy="777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4819275" y="2354000"/>
            <a:ext cx="154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Constant chemoattractant force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69975"/>
            <a:ext cx="8520600" cy="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for random walker with </a:t>
            </a:r>
            <a:r>
              <a:rPr lang="en" u="sng"/>
              <a:t>nutrient line</a:t>
            </a:r>
            <a:r>
              <a:rPr lang="en"/>
              <a:t> as chemoattractant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970925"/>
            <a:ext cx="8832300" cy="20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Pseudo-code: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Randomize initial position of walkers along x-axis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For each walker: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Calculate </a:t>
            </a:r>
            <a:r>
              <a:rPr lang="en">
                <a:highlight>
                  <a:srgbClr val="00FF00"/>
                </a:highlight>
              </a:rPr>
              <a:t>attractant vector</a:t>
            </a:r>
            <a:r>
              <a:rPr lang="en"/>
              <a:t> at current position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Calculate random walk vector using </a:t>
            </a:r>
            <a:r>
              <a:rPr lang="en">
                <a:highlight>
                  <a:srgbClr val="00FFFF"/>
                </a:highlight>
              </a:rPr>
              <a:t>ABP model</a:t>
            </a:r>
            <a:endParaRPr>
              <a:highlight>
                <a:srgbClr val="00FFFF"/>
              </a:highlight>
            </a:endParaRPr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Combine vectors for random walk and attractant for change in position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Add change to previous position and record new position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Repeat until n steps are complete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Move onto next walker	for m walkers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2947400"/>
            <a:ext cx="8330100" cy="21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Model:</a:t>
            </a:r>
            <a:endParaRPr sz="1350"/>
          </a:p>
          <a:p>
            <a:pPr indent="-314325" lvl="0" marL="457200" rtl="0" algn="l">
              <a:spcBef>
                <a:spcPts val="1200"/>
              </a:spcBef>
              <a:spcAft>
                <a:spcPts val="0"/>
              </a:spcAft>
              <a:buSzPts val="1350"/>
              <a:buChar char="●"/>
            </a:pPr>
            <a:r>
              <a:rPr lang="en" sz="1350">
                <a:highlight>
                  <a:srgbClr val="00FFFF"/>
                </a:highlight>
              </a:rPr>
              <a:t>ABP vector:</a:t>
            </a:r>
            <a:br>
              <a:rPr lang="en" sz="1350"/>
            </a:br>
            <a:endParaRPr sz="13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  <a:p>
            <a:pPr indent="-314325" lvl="0" marL="457200" rtl="0" algn="l">
              <a:spcBef>
                <a:spcPts val="1200"/>
              </a:spcBef>
              <a:spcAft>
                <a:spcPts val="0"/>
              </a:spcAft>
              <a:buSzPts val="1350"/>
              <a:buChar char="●"/>
            </a:pPr>
            <a:r>
              <a:rPr lang="en" sz="1350">
                <a:highlight>
                  <a:srgbClr val="00FF00"/>
                </a:highlight>
              </a:rPr>
              <a:t>Chemoattractant vector:</a:t>
            </a:r>
            <a:r>
              <a:rPr lang="en" sz="1350"/>
              <a:t> </a:t>
            </a:r>
            <a:endParaRPr sz="13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275" y="3108124"/>
            <a:ext cx="6704549" cy="3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0275" y="3479750"/>
            <a:ext cx="6704549" cy="31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0274" y="3852101"/>
            <a:ext cx="4337598" cy="3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7373" y="4389600"/>
            <a:ext cx="6120554" cy="3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Random walkers using chemoattractant line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24" y="486125"/>
            <a:ext cx="4826377" cy="460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 rotWithShape="1">
          <a:blip r:embed="rId4">
            <a:alphaModFix/>
          </a:blip>
          <a:srcRect b="29130" l="38964" r="39831" t="26456"/>
          <a:stretch/>
        </p:blipFill>
        <p:spPr>
          <a:xfrm>
            <a:off x="5468236" y="729299"/>
            <a:ext cx="3317576" cy="390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Quantification Code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In-progress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Analysis of result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</a:t>
            </a:r>
            <a:r>
              <a:rPr lang="en"/>
              <a:t> of nodes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Node density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Average distance between nodes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Histogram of node-node distances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Cost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Connectivity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Resiliency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863" y="110500"/>
            <a:ext cx="4315437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4731625" y="3708950"/>
            <a:ext cx="401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Patino-Ramirez, F., Arson, C. &amp; Dussutour, A. Substrate and cell fusion influence on slime mold network dynamics. </a:t>
            </a:r>
            <a:r>
              <a:rPr i="1" lang="en" sz="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Sci Rep</a:t>
            </a:r>
            <a:r>
              <a:rPr lang="en" sz="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11, 1498 (2021). https://doi.org/10.1038/s41598-020-80320-2</a:t>
            </a:r>
            <a:endParaRPr sz="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688" y="111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Impact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63845" y="3357350"/>
            <a:ext cx="5155200" cy="11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Creation of </a:t>
            </a:r>
            <a:r>
              <a:rPr lang="en"/>
              <a:t>stochastic</a:t>
            </a:r>
            <a:r>
              <a:rPr lang="en"/>
              <a:t> structures that can be </a:t>
            </a:r>
            <a:r>
              <a:rPr lang="en"/>
              <a:t>manufactured</a:t>
            </a:r>
            <a:r>
              <a:rPr lang="en"/>
              <a:t> for precise shapes and also precise force directions and magnitudes</a:t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3850"/>
            <a:ext cx="8468700" cy="19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125" y="2457225"/>
            <a:ext cx="3126500" cy="2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152475"/>
            <a:ext cx="340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Plots displays chemoattractant gradient from a low to high force of attraction for the two scenarios of the growth behaviour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White(indicates low attraction &amp; start to the random Walk)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Yellow/Rose Indicates a medium level of attraction and is getting closer to the nutrient center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Rose- Indicates the highest level of attraction.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4524450" y="1329075"/>
            <a:ext cx="340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Completely Random walk is arbitrary and does not populate to the nutrient center.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Biased starts off in a pattern/sequence taking a relatively straight pathway to the “target” nutrient center.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-Distance between nodes of biased walk to the nutrient center reveal a “ relative consistency”.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Random walkers using chemoattractant line</a:t>
            </a:r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4468862" cy="426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612" y="619725"/>
            <a:ext cx="4370339" cy="4171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27525" y="4465475"/>
            <a:ext cx="9016500" cy="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Nakagaki, T., Yamada, H. &amp; Tóth, Á. Maze-solving by an amoeboid organism.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Nature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2000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i="1" lang="en" sz="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407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470.</a:t>
            </a: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Tero, et al., Rules for Biologically Inspired Adaptive Network Design. </a:t>
            </a:r>
            <a:r>
              <a:rPr i="1" lang="en" sz="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Science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2010</a:t>
            </a: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327</a:t>
            </a: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5964, 439-442. 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4975018" cy="32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025" y="214682"/>
            <a:ext cx="4168975" cy="4006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Slime Grows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227600"/>
            <a:ext cx="4138500" cy="3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slime mold ventures from its starting location in search of food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Chemotaxis: </a:t>
            </a:r>
            <a:r>
              <a:rPr lang="en"/>
              <a:t>when a cell moves in a specific direction when a chemical gradient is present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 our system the mold grows from a narrow rectangle of colonized oat towards a narrow rectangle of uncolonized oat, forming a network along the way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61523" r="0" t="0"/>
          <a:stretch/>
        </p:blipFill>
        <p:spPr>
          <a:xfrm>
            <a:off x="4529650" y="0"/>
            <a:ext cx="2623931" cy="31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56153" l="0" r="65797" t="0"/>
          <a:stretch/>
        </p:blipFill>
        <p:spPr>
          <a:xfrm>
            <a:off x="5614550" y="3116250"/>
            <a:ext cx="3529450" cy="20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29130" l="38964" r="39831" t="26456"/>
          <a:stretch/>
        </p:blipFill>
        <p:spPr>
          <a:xfrm>
            <a:off x="7153575" y="775164"/>
            <a:ext cx="1990426" cy="2341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for project: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Add chemoattractant force to ABP model to simulate slime mold moving toward nutrient point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line of nutrient as chemoattractant for slime mold to generate 2D patterns for materials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Repeat with </a:t>
            </a:r>
            <a:r>
              <a:rPr lang="en"/>
              <a:t>different</a:t>
            </a:r>
            <a:r>
              <a:rPr lang="en"/>
              <a:t> line shapes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Quantification and comparison to </a:t>
            </a:r>
            <a:r>
              <a:rPr lang="en"/>
              <a:t>experimentation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81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ABP model for completely random walker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830500"/>
            <a:ext cx="8886000" cy="20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Pseudo-code: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Randomize initial position of walkers along x-axis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For each walker: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Calculate random walk vector using ABP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Add change to previous position and record new position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Take next step until n steps are complete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Move onto next walker for m walkers	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3304125"/>
            <a:ext cx="8520600" cy="15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ABP vector: 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975" y="3560599"/>
            <a:ext cx="6704549" cy="3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0975" y="3932225"/>
            <a:ext cx="6704549" cy="31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0974" y="4304576"/>
            <a:ext cx="4337598" cy="3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272100" y="1698450"/>
            <a:ext cx="2930400" cy="17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Random Walker using ABP model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6150" y="-4"/>
            <a:ext cx="538812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69975"/>
            <a:ext cx="8520600" cy="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Objective 1: </a:t>
            </a:r>
            <a:r>
              <a:rPr lang="en"/>
              <a:t>Add chemoattractant vector to ABP model to simulate slime mold moving toward nutrient point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075" y="1530224"/>
            <a:ext cx="7585537" cy="22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0" y="4785650"/>
            <a:ext cx="899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Kay, R., Mattacchione, A., Katrycz, C. </a:t>
            </a:r>
            <a:r>
              <a:rPr i="1" lang="en" sz="9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 al.</a:t>
            </a: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Stepwise slime mould growth as a template for urban design. </a:t>
            </a:r>
            <a:r>
              <a:rPr i="1" lang="en" sz="9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Sci Rep</a:t>
            </a: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12, 1322 (2022). https://doi.org/10.1038/s41598-022-05439-w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69975"/>
            <a:ext cx="8520600" cy="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for random walker with </a:t>
            </a:r>
            <a:r>
              <a:rPr lang="en" u="sng"/>
              <a:t>nutrient point</a:t>
            </a:r>
            <a:r>
              <a:rPr lang="en"/>
              <a:t> as chemoattractant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970925"/>
            <a:ext cx="8832300" cy="20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Pseudo-code: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Randomize initial position of walkers along x-axis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For each walker: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Calculate </a:t>
            </a:r>
            <a:r>
              <a:rPr lang="en">
                <a:highlight>
                  <a:srgbClr val="00FF00"/>
                </a:highlight>
              </a:rPr>
              <a:t>attractant vector</a:t>
            </a:r>
            <a:r>
              <a:rPr lang="en"/>
              <a:t> at current position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Calculate random walk vector using </a:t>
            </a:r>
            <a:r>
              <a:rPr lang="en">
                <a:highlight>
                  <a:srgbClr val="00FFFF"/>
                </a:highlight>
              </a:rPr>
              <a:t>ABP model</a:t>
            </a:r>
            <a:endParaRPr>
              <a:highlight>
                <a:srgbClr val="00FFFF"/>
              </a:highlight>
            </a:endParaRPr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Combine vectors for random walk and attractant for change in position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Add change to previous position and record new position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Repeat</a:t>
            </a:r>
            <a:r>
              <a:rPr lang="en"/>
              <a:t> until n steps are complete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Move onto next walker	for m walkers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2947400"/>
            <a:ext cx="8330100" cy="21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Model:</a:t>
            </a:r>
            <a:endParaRPr sz="1350"/>
          </a:p>
          <a:p>
            <a:pPr indent="-314325" lvl="0" marL="457200" rtl="0" algn="l">
              <a:spcBef>
                <a:spcPts val="1200"/>
              </a:spcBef>
              <a:spcAft>
                <a:spcPts val="0"/>
              </a:spcAft>
              <a:buSzPts val="1350"/>
              <a:buChar char="●"/>
            </a:pPr>
            <a:r>
              <a:rPr lang="en" sz="1350">
                <a:highlight>
                  <a:srgbClr val="00FFFF"/>
                </a:highlight>
              </a:rPr>
              <a:t>ABP vector:</a:t>
            </a:r>
            <a:br>
              <a:rPr lang="en" sz="1350"/>
            </a:br>
            <a:endParaRPr sz="13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  <a:p>
            <a:pPr indent="-314325" lvl="0" marL="457200" rtl="0" algn="l">
              <a:spcBef>
                <a:spcPts val="1200"/>
              </a:spcBef>
              <a:spcAft>
                <a:spcPts val="0"/>
              </a:spcAft>
              <a:buSzPts val="1350"/>
              <a:buChar char="●"/>
            </a:pPr>
            <a:r>
              <a:rPr lang="en" sz="1350">
                <a:highlight>
                  <a:srgbClr val="00FF00"/>
                </a:highlight>
              </a:rPr>
              <a:t>Chemoattractant vector:</a:t>
            </a:r>
            <a:r>
              <a:rPr lang="en" sz="1350"/>
              <a:t> </a:t>
            </a:r>
            <a:endParaRPr sz="13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275" y="3108124"/>
            <a:ext cx="6704549" cy="3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0275" y="3479750"/>
            <a:ext cx="6704549" cy="31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0274" y="3852101"/>
            <a:ext cx="4337598" cy="3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9425" y="4345866"/>
            <a:ext cx="6120550" cy="313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19423" y="4758150"/>
            <a:ext cx="6120554" cy="3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Random walkers using chemoattractant point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250" y="572688"/>
            <a:ext cx="4439751" cy="423818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72699"/>
            <a:ext cx="4439744" cy="4238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